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301" r:id="rId7"/>
    <p:sldId id="261" r:id="rId8"/>
    <p:sldId id="262" r:id="rId9"/>
    <p:sldId id="263" r:id="rId10"/>
    <p:sldId id="264" r:id="rId11"/>
    <p:sldId id="277" r:id="rId12"/>
    <p:sldId id="266" r:id="rId13"/>
    <p:sldId id="265" r:id="rId14"/>
    <p:sldId id="268" r:id="rId15"/>
    <p:sldId id="270" r:id="rId16"/>
    <p:sldId id="271" r:id="rId17"/>
    <p:sldId id="275" r:id="rId18"/>
    <p:sldId id="272" r:id="rId19"/>
    <p:sldId id="273" r:id="rId20"/>
    <p:sldId id="274" r:id="rId21"/>
    <p:sldId id="269" r:id="rId22"/>
    <p:sldId id="276" r:id="rId23"/>
    <p:sldId id="278" r:id="rId24"/>
    <p:sldId id="279" r:id="rId25"/>
    <p:sldId id="267" r:id="rId26"/>
    <p:sldId id="282" r:id="rId27"/>
    <p:sldId id="280" r:id="rId28"/>
    <p:sldId id="281" r:id="rId29"/>
    <p:sldId id="283" r:id="rId30"/>
    <p:sldId id="284" r:id="rId31"/>
    <p:sldId id="290" r:id="rId32"/>
    <p:sldId id="300" r:id="rId33"/>
    <p:sldId id="303" r:id="rId34"/>
    <p:sldId id="287" r:id="rId35"/>
    <p:sldId id="289" r:id="rId36"/>
    <p:sldId id="286" r:id="rId37"/>
    <p:sldId id="295" r:id="rId38"/>
    <p:sldId id="299" r:id="rId39"/>
    <p:sldId id="293" r:id="rId40"/>
    <p:sldId id="288" r:id="rId41"/>
    <p:sldId id="292" r:id="rId42"/>
    <p:sldId id="291" r:id="rId43"/>
    <p:sldId id="296" r:id="rId44"/>
    <p:sldId id="297" r:id="rId45"/>
    <p:sldId id="298" r:id="rId46"/>
    <p:sldId id="302" r:id="rId4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1CEDA9-3D05-6539-256F-BD23A3931E0E}" v="183" dt="2021-12-29T22:33:33.301"/>
    <p1510:client id="{CC389494-4471-AE26-7577-476464E28D36}" v="140" dt="2021-12-29T20:19:23.2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4DA249-EEA0-4054-ABEE-ACF02F6BF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C66F651-01B3-440C-94F7-6246DD97E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7B11B2A-75FB-43F4-B8CA-7258F1B3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505C-24B0-472D-8911-330A73CE97B8}" type="datetimeFigureOut">
              <a:rPr lang="tr-TR" smtClean="0"/>
              <a:t>29.12.2021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434513D-459A-43AD-A5C9-74DF5774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E8FF589-9A16-48F1-8887-FA7076D03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69E85-6F8C-4794-8F61-12EAD88044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9328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F3C2D68-7608-4B61-8D08-0D3C882B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561F839-0508-48BB-8CE8-97A00FF7A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03A43EC-957B-4FFD-8944-38D11BD29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505C-24B0-472D-8911-330A73CE97B8}" type="datetimeFigureOut">
              <a:rPr lang="tr-TR" smtClean="0"/>
              <a:t>29.12.2021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A6D31CD-1417-43C3-8941-26370267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315211A-3F3D-4CC6-878E-AC9CA4E45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69E85-6F8C-4794-8F61-12EAD88044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1271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7AF20750-8AD1-4CA6-9C78-3932112087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4DB145F-89D8-41A0-BB4E-E186ACBE5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329A5B5-9838-4845-A78D-CE02E7DAB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505C-24B0-472D-8911-330A73CE97B8}" type="datetimeFigureOut">
              <a:rPr lang="tr-TR" smtClean="0"/>
              <a:t>29.12.2021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5C6E7CF-3943-4082-9950-B7EEF820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A54CA8E-220C-4D01-AA51-4E963CF4E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69E85-6F8C-4794-8F61-12EAD88044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109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E4889E1-3733-4D7E-8FB9-E8902A72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B772A1C-6A68-484E-9517-6BF20341D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50BEEED-26F4-43BB-B45F-64C4BE5E3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505C-24B0-472D-8911-330A73CE97B8}" type="datetimeFigureOut">
              <a:rPr lang="tr-TR" smtClean="0"/>
              <a:t>29.12.2021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3125AC2-5926-4B6C-8139-5AE205EA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02E53BE-7D27-414A-93B4-97596FB88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69E85-6F8C-4794-8F61-12EAD88044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4341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6582F7-441A-4CDC-91D5-A016CC66C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A9C0BD8-7BFC-4E6E-9F60-2A118839A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E85DC25-6FB5-4CD4-8B53-26388B25C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505C-24B0-472D-8911-330A73CE97B8}" type="datetimeFigureOut">
              <a:rPr lang="tr-TR" smtClean="0"/>
              <a:t>29.12.2021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3AADD18-0157-45B1-B798-FE5A35241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5152116-07E6-4173-A7F1-5612B2972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69E85-6F8C-4794-8F61-12EAD88044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1648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713D97-8FB7-4F69-9237-918EA46C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D72934-A6E0-4616-9E6D-914C5BF21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C100F80-6E93-4E62-9770-D5450E2A2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A18D074-55E0-4F9B-B972-4BE4DD150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505C-24B0-472D-8911-330A73CE97B8}" type="datetimeFigureOut">
              <a:rPr lang="tr-TR" smtClean="0"/>
              <a:t>29.12.2021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30283D8-9A5E-492E-9EB0-E05511AE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E770B0B-27B3-4214-B0D9-B2DDEB2C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69E85-6F8C-4794-8F61-12EAD88044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8541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2D86720-D9D9-4EF6-AF53-0ED85A12C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78C3355-3D00-45D2-B5C6-03B2ADB2B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ACB3D73-A628-47FB-9F7B-3CED11882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C6D4BA39-31F1-4920-BA10-372E8150D4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EB3D6EF-90DF-49C8-BA1B-E661A6E1DD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B083114-A365-44BB-AFF8-03587F5BE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505C-24B0-472D-8911-330A73CE97B8}" type="datetimeFigureOut">
              <a:rPr lang="tr-TR" smtClean="0"/>
              <a:t>29.12.2021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673B111-7E3D-4675-9B87-ADCBB312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86EF1304-43B2-45F3-A4D9-3BA2CD6A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69E85-6F8C-4794-8F61-12EAD88044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033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207B0A-B796-432C-A2E0-626F4A5F1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AEA388EF-F03F-492B-AAE2-5AEC15A2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505C-24B0-472D-8911-330A73CE97B8}" type="datetimeFigureOut">
              <a:rPr lang="tr-TR" smtClean="0"/>
              <a:t>29.12.2021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1F7313B-CCEC-4F1F-BA5F-3E21F0D90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1F00C89-BB30-40A9-930E-210E55C4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69E85-6F8C-4794-8F61-12EAD88044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443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588B2D02-C3D8-43C2-85E2-78F835E62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505C-24B0-472D-8911-330A73CE97B8}" type="datetimeFigureOut">
              <a:rPr lang="tr-TR" smtClean="0"/>
              <a:t>29.12.2021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F8F97B2-ABAB-47BE-A85D-5AFB6C93E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4A65761-A172-415C-9748-5E262C097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69E85-6F8C-4794-8F61-12EAD88044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1333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77CA2C-B789-41C5-929B-F32CB354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6F2E37A-22A0-4B4C-947E-CEAC2C1E1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CEBD3DD-96AE-4329-AE5B-0659DB54A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6275214-4914-4231-BE7F-778F61D1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505C-24B0-472D-8911-330A73CE97B8}" type="datetimeFigureOut">
              <a:rPr lang="tr-TR" smtClean="0"/>
              <a:t>29.12.2021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C4B076B-3AB4-4BE9-91AB-429189EFB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E14C696-84CD-4998-8187-3968649DE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69E85-6F8C-4794-8F61-12EAD88044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9742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2A009B-FB77-46DF-B74E-989D07BE8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68B847C9-B124-4FBD-861A-E6F2BE8E77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80BFEBA-47BC-4257-A614-CE1721041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EA55D24-65D1-4E42-B403-7E8C0817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505C-24B0-472D-8911-330A73CE97B8}" type="datetimeFigureOut">
              <a:rPr lang="tr-TR" smtClean="0"/>
              <a:t>29.12.2021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3C778E5-853A-4D31-B4D0-166A0351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45297B2-45E0-4818-AEC6-4CD6DDB44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69E85-6F8C-4794-8F61-12EAD88044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5769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5E4A43E-F851-4464-BF8E-026A54F61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5A3C0A9-BA23-45F8-A1F8-135007549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D5FB358-1C2E-434D-B4FD-B7399134C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B505C-24B0-472D-8911-330A73CE97B8}" type="datetimeFigureOut">
              <a:rPr lang="tr-TR" smtClean="0"/>
              <a:t>29.12.2021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417C01B-F7D5-46B1-97AA-39DCAED30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4CE47B7-E504-4E48-97BD-8CA593D11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69E85-6F8C-4794-8F61-12EAD88044B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3512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159A0AC-7C15-4A2F-92AA-20BFD7BE7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tr-TR" sz="5400"/>
              <a:t>ELEKTRONİK SEÇİM MERKEZİ UYGULAMASI</a:t>
            </a:r>
          </a:p>
        </p:txBody>
      </p:sp>
    </p:spTree>
    <p:extLst>
      <p:ext uri="{BB962C8B-B14F-4D97-AF65-F5344CB8AC3E}">
        <p14:creationId xmlns:p14="http://schemas.microsoft.com/office/powerpoint/2010/main" val="2574236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9F00BDFC-EADC-488A-AD61-80DD0E5A0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"/>
            <a:ext cx="12192000" cy="6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01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AC5EBDA2-3F08-420C-8802-43339EF78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"/>
            <a:ext cx="12192000" cy="6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29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5DB782C4-099E-4D99-B811-C0A72EE51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"/>
            <a:ext cx="12192000" cy="6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93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9503D50E-CA2D-4104-BCAB-3017C3571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"/>
            <a:ext cx="12181114" cy="6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57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90E91673-FDCE-4644-848E-F0E413C5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"/>
            <a:ext cx="12202885" cy="6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38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223764DA-AFD0-4B3E-BF04-BA705C43F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"/>
            <a:ext cx="12192000" cy="6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06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13DFBCF9-086A-4AB7-BAD3-7544CE002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"/>
            <a:ext cx="12192000" cy="6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66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04B14923-E4F3-442E-9B2F-F25650FA7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"/>
            <a:ext cx="12181114" cy="6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57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6B3B264C-1F92-46BB-846C-9E91A5EC1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"/>
            <a:ext cx="12192000" cy="6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12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5012837A-776C-48B9-9D82-BE3A19114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"/>
            <a:ext cx="12192000" cy="6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3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C3905C7-C4C7-4C2F-B4BC-959491A05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FFFFFF"/>
                </a:solidFill>
              </a:rPr>
              <a:t>İÇİNDEKİLER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20B11E1-7621-472F-B806-558E601EB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tr-TR" sz="2000">
                <a:solidFill>
                  <a:srgbClr val="FFFFFF"/>
                </a:solidFill>
              </a:rPr>
              <a:t>Hazırlayanlar</a:t>
            </a:r>
          </a:p>
          <a:p>
            <a:r>
              <a:rPr lang="tr-TR" sz="2000">
                <a:solidFill>
                  <a:srgbClr val="FFFFFF"/>
                </a:solidFill>
              </a:rPr>
              <a:t>Veritabanı Tanıtımı</a:t>
            </a:r>
            <a:endParaRPr lang="tr-TR" sz="2000">
              <a:solidFill>
                <a:srgbClr val="FFFFFF"/>
              </a:solidFill>
              <a:cs typeface="Calibri"/>
            </a:endParaRPr>
          </a:p>
          <a:p>
            <a:r>
              <a:rPr lang="tr-TR" sz="2000">
                <a:solidFill>
                  <a:srgbClr val="FFFFFF"/>
                </a:solidFill>
              </a:rPr>
              <a:t>Front-End Tanıtımı</a:t>
            </a:r>
            <a:endParaRPr lang="tr-TR" sz="2000">
              <a:solidFill>
                <a:srgbClr val="FFFFFF"/>
              </a:solidFill>
              <a:cs typeface="Calibri"/>
            </a:endParaRPr>
          </a:p>
          <a:p>
            <a:r>
              <a:rPr lang="tr-TR" sz="2000">
                <a:solidFill>
                  <a:srgbClr val="FFFFFF"/>
                </a:solidFill>
              </a:rPr>
              <a:t>Back-End Tanıtımı</a:t>
            </a:r>
            <a:endParaRPr lang="tr-TR" sz="2000">
              <a:solidFill>
                <a:srgbClr val="FFFFFF"/>
              </a:solidFill>
              <a:cs typeface="Calibri"/>
            </a:endParaRPr>
          </a:p>
          <a:p>
            <a:r>
              <a:rPr lang="tr-TR" sz="2000">
                <a:solidFill>
                  <a:srgbClr val="FFFFFF"/>
                </a:solidFill>
              </a:rPr>
              <a:t>SOA -PYTHON Tanıtımı</a:t>
            </a:r>
            <a:endParaRPr lang="tr-TR" sz="20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0825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B0500353-6C81-40A8-8DF7-97DA47C31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"/>
            <a:ext cx="12192000" cy="685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1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6FC156D5-07CB-4AD4-AB1C-D0769777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"/>
            <a:ext cx="12181114" cy="6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98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6D00C1AA-7F0B-4BF5-B0D2-1B3B2E13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"/>
            <a:ext cx="12192000" cy="6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06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5B19A0B-DECD-4462-BB4A-B60A7D45F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234" y="2073715"/>
            <a:ext cx="6935759" cy="29930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BACK-END TANITIMI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1883640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5066757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984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6A5233B8-B02B-483A-8410-22F8D0929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04" r="-18" b="41971"/>
          <a:stretch/>
        </p:blipFill>
        <p:spPr>
          <a:xfrm>
            <a:off x="0" y="2156700"/>
            <a:ext cx="12205069" cy="20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02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metin, ekran görüntüsü, ekra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28A5C2E1-739B-4605-9353-2C24D89BA4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19" r="-18" b="6200"/>
          <a:stretch/>
        </p:blipFill>
        <p:spPr>
          <a:xfrm>
            <a:off x="-10886" y="597710"/>
            <a:ext cx="12205069" cy="555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68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metin, ekran görüntüsü, ekran, siyah içeren bir resim&#10;&#10;Açıklama otomatik olarak oluşturuldu">
            <a:extLst>
              <a:ext uri="{FF2B5EF4-FFF2-40B4-BE49-F238E27FC236}">
                <a16:creationId xmlns:a16="http://schemas.microsoft.com/office/drawing/2014/main" id="{0E3E67DD-292A-4EB0-A3F8-EBF1C689B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77" b="4928"/>
          <a:stretch/>
        </p:blipFill>
        <p:spPr>
          <a:xfrm>
            <a:off x="0" y="608855"/>
            <a:ext cx="12192000" cy="56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9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metin, ekran görüntüsü, ekran, bilgisayar içeren bir resim&#10;&#10;Açıklama otomatik olarak oluşturuldu">
            <a:extLst>
              <a:ext uri="{FF2B5EF4-FFF2-40B4-BE49-F238E27FC236}">
                <a16:creationId xmlns:a16="http://schemas.microsoft.com/office/drawing/2014/main" id="{02880122-12B2-410D-B8C3-C2BB3C8B3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01" r="-90" b="9698"/>
          <a:stretch/>
        </p:blipFill>
        <p:spPr>
          <a:xfrm>
            <a:off x="10886" y="760478"/>
            <a:ext cx="12159353" cy="534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23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metin, ekran görüntüsü, elektronik eşyalar, bilgisayar içeren bir resim&#10;&#10;Açıklama otomatik olarak oluşturuldu">
            <a:extLst>
              <a:ext uri="{FF2B5EF4-FFF2-40B4-BE49-F238E27FC236}">
                <a16:creationId xmlns:a16="http://schemas.microsoft.com/office/drawing/2014/main" id="{DE9683B4-E0AE-4327-BF5C-B1EDCAF5B8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30" b="17329"/>
          <a:stretch/>
        </p:blipFill>
        <p:spPr>
          <a:xfrm>
            <a:off x="0" y="1455981"/>
            <a:ext cx="12192000" cy="39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1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metin, ekran görüntüsü, bilgisayar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B95D046F-838C-4830-8954-476814763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68" t="11606" r="107" b="20668"/>
          <a:stretch/>
        </p:blipFill>
        <p:spPr>
          <a:xfrm>
            <a:off x="-10886" y="1107524"/>
            <a:ext cx="12200738" cy="46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3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4069EB2-85A3-404C-B42D-38B0FF58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tr-TR" sz="3700">
                <a:solidFill>
                  <a:schemeClr val="bg1"/>
                </a:solidFill>
              </a:rPr>
              <a:t>HAZIRLAYANLAR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8192B74-5614-4B87-BCE3-6370208F5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anchor="ctr">
            <a:normAutofit/>
          </a:bodyPr>
          <a:lstStyle/>
          <a:p>
            <a:r>
              <a:rPr lang="tr-TR" sz="2400"/>
              <a:t>Enes ARSLAN-192803007</a:t>
            </a:r>
          </a:p>
          <a:p>
            <a:r>
              <a:rPr lang="tr-TR" sz="2400"/>
              <a:t>Mustafa ARSLAN-202803075</a:t>
            </a:r>
          </a:p>
          <a:p>
            <a:r>
              <a:rPr lang="tr-TR" sz="2400"/>
              <a:t>Hava GÜNDOĞAN-202802083</a:t>
            </a:r>
          </a:p>
          <a:p>
            <a:r>
              <a:rPr lang="tr-TR" sz="2400"/>
              <a:t>Bünyamin ŞALUMLU-192805003</a:t>
            </a:r>
          </a:p>
        </p:txBody>
      </p:sp>
    </p:spTree>
    <p:extLst>
      <p:ext uri="{BB962C8B-B14F-4D97-AF65-F5344CB8AC3E}">
        <p14:creationId xmlns:p14="http://schemas.microsoft.com/office/powerpoint/2010/main" val="1368381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D1006433-1B12-4D5D-AA0C-F53466911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364"/>
            <a:ext cx="12192000" cy="54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22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5B19A0B-DECD-4462-BB4A-B60A7D45F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234" y="2073715"/>
            <a:ext cx="6935759" cy="29930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SOA – PYTHON TANITIMI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1883640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5066757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942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DF5F58A9-B08A-4FA8-A3C6-A6E6B044A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086" y="845"/>
            <a:ext cx="5159828" cy="68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21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 descr="metin, ekran görüntüsü, ekran, siyah içeren bir resim&#10;&#10;Açıklama otomatik olarak oluşturuldu">
            <a:extLst>
              <a:ext uri="{FF2B5EF4-FFF2-40B4-BE49-F238E27FC236}">
                <a16:creationId xmlns:a16="http://schemas.microsoft.com/office/drawing/2014/main" id="{47DA0B12-3724-43D3-A194-484ACB0C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"/>
            <a:ext cx="12181114" cy="6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29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metin, ekran görüntüsü, ekran, bilgisayar içeren bir resim&#10;&#10;Açıklama otomatik olarak oluşturuldu">
            <a:extLst>
              <a:ext uri="{FF2B5EF4-FFF2-40B4-BE49-F238E27FC236}">
                <a16:creationId xmlns:a16="http://schemas.microsoft.com/office/drawing/2014/main" id="{96919CDB-E629-4229-913C-47F0404FE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31" r="-127" b="48352"/>
          <a:stretch/>
        </p:blipFill>
        <p:spPr>
          <a:xfrm>
            <a:off x="39" y="3039076"/>
            <a:ext cx="12194271" cy="77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95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metin, ekran görüntüsü, ekran, bilgisayar içeren bir resim&#10;&#10;Açıklama otomatik olarak oluşturuldu">
            <a:extLst>
              <a:ext uri="{FF2B5EF4-FFF2-40B4-BE49-F238E27FC236}">
                <a16:creationId xmlns:a16="http://schemas.microsoft.com/office/drawing/2014/main" id="{9EE13514-AB49-42BE-B5D0-B137DAD61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4" r="-127" b="54945"/>
          <a:stretch/>
        </p:blipFill>
        <p:spPr>
          <a:xfrm>
            <a:off x="39" y="1881500"/>
            <a:ext cx="12194271" cy="308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85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metin, ekran görüntüsü, ekran, bilgisayar içeren bir resim&#10;&#10;Açıklama otomatik olarak oluşturuldu">
            <a:extLst>
              <a:ext uri="{FF2B5EF4-FFF2-40B4-BE49-F238E27FC236}">
                <a16:creationId xmlns:a16="http://schemas.microsoft.com/office/drawing/2014/main" id="{B81631B9-BF66-43B3-9BC4-0EDC2D9A5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78829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55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D8AEE104-F7BC-447D-9FD2-549BB39E6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"/>
            <a:ext cx="12192000" cy="6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63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metin, ekran görüntüsü, ekran, bilgisayar içeren bir resim&#10;&#10;Açıklama otomatik olarak oluşturuldu">
            <a:extLst>
              <a:ext uri="{FF2B5EF4-FFF2-40B4-BE49-F238E27FC236}">
                <a16:creationId xmlns:a16="http://schemas.microsoft.com/office/drawing/2014/main" id="{19E21B1D-387B-4B18-A941-D855F67BD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"/>
            <a:ext cx="12192000" cy="6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76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metin, ekran görüntüsü, ekra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918BFA04-492B-443C-A0C0-5D8C2774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"/>
            <a:ext cx="12192000" cy="6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77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778FCE3-2550-4270-A7ED-F04A6C72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VERİTABANI TANITIMI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964E7ED-A365-4311-BB43-C94E4086A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80" y="1396588"/>
            <a:ext cx="11793269" cy="518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7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metin, ekran görüntüsü, ekran, bilgisayar içeren bir resim&#10;&#10;Açıklama otomatik olarak oluşturuldu">
            <a:extLst>
              <a:ext uri="{FF2B5EF4-FFF2-40B4-BE49-F238E27FC236}">
                <a16:creationId xmlns:a16="http://schemas.microsoft.com/office/drawing/2014/main" id="{C64252DF-CBB8-4620-96E8-B129F63DD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78829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47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metin, ekran görüntüsü, ekran, bilgisayar içeren bir resim&#10;&#10;Açıklama otomatik olarak oluşturuldu">
            <a:extLst>
              <a:ext uri="{FF2B5EF4-FFF2-40B4-BE49-F238E27FC236}">
                <a16:creationId xmlns:a16="http://schemas.microsoft.com/office/drawing/2014/main" id="{85AB1F10-4CF5-40C5-8F78-95AB74FAC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" y="4586"/>
            <a:ext cx="12178829" cy="684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14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metin, ekran görüntüsü, ekran, bilgisayar içeren bir resim&#10;&#10;Açıklama otomatik olarak oluşturuldu">
            <a:extLst>
              <a:ext uri="{FF2B5EF4-FFF2-40B4-BE49-F238E27FC236}">
                <a16:creationId xmlns:a16="http://schemas.microsoft.com/office/drawing/2014/main" id="{A26E0505-ED3F-40F7-8D7E-D32048A50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971" y="-61266"/>
            <a:ext cx="12244681" cy="69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6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AF57F2AD-3437-4AA4-BC79-3D3A24000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"/>
            <a:ext cx="12192000" cy="6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44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3" descr="metin, bilgisayar, iç mekan içeren bir resim&#10;&#10;Açıklama otomatik olarak oluşturuldu">
            <a:extLst>
              <a:ext uri="{FF2B5EF4-FFF2-40B4-BE49-F238E27FC236}">
                <a16:creationId xmlns:a16="http://schemas.microsoft.com/office/drawing/2014/main" id="{44CB1D60-557C-4B75-8F51-DA9F9576B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96" t="22734" r="21786" b="17965"/>
          <a:stretch/>
        </p:blipFill>
        <p:spPr>
          <a:xfrm>
            <a:off x="549210" y="4439"/>
            <a:ext cx="11103434" cy="685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40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3" descr="metin, ekran görüntüsü, ekran, siyah içeren bir resim&#10;&#10;Açıklama otomatik olarak oluşturuldu">
            <a:extLst>
              <a:ext uri="{FF2B5EF4-FFF2-40B4-BE49-F238E27FC236}">
                <a16:creationId xmlns:a16="http://schemas.microsoft.com/office/drawing/2014/main" id="{E73EE3BD-202A-4D45-AFF0-121EEB2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"/>
            <a:ext cx="12181114" cy="6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85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metin, bilgisayar, iç mekan içeren bir resim&#10;&#10;Açıklama otomatik olarak oluşturuldu">
            <a:extLst>
              <a:ext uri="{FF2B5EF4-FFF2-40B4-BE49-F238E27FC236}">
                <a16:creationId xmlns:a16="http://schemas.microsoft.com/office/drawing/2014/main" id="{3783269F-3C65-4363-99BA-61B4A9673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9" t="21939" r="25803" b="18283"/>
          <a:stretch/>
        </p:blipFill>
        <p:spPr>
          <a:xfrm>
            <a:off x="602601" y="3143"/>
            <a:ext cx="10994591" cy="684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29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1F5A40F-9480-4E82-88A4-A61C92DD2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tr-TR" sz="2000">
                <a:solidFill>
                  <a:srgbClr val="FFFFFF"/>
                </a:solidFill>
              </a:rPr>
              <a:t>tblSehirler ile tblKisiler tablolarımız arasında birden-çoğa ilişkimiz vardır.</a:t>
            </a:r>
          </a:p>
          <a:p>
            <a:r>
              <a:rPr lang="tr-TR" sz="2000">
                <a:solidFill>
                  <a:srgbClr val="FFFFFF"/>
                </a:solidFill>
              </a:rPr>
              <a:t>tblPozisyon ile tblKisiler tablomuz arasında çoktan –çoğa ilişkimiz vardır.</a:t>
            </a:r>
            <a:endParaRPr lang="tr-TR" sz="2000">
              <a:solidFill>
                <a:srgbClr val="FFFFFF"/>
              </a:solidFill>
              <a:cs typeface="Calibri"/>
            </a:endParaRPr>
          </a:p>
          <a:p>
            <a:r>
              <a:rPr lang="tr-TR" sz="2000">
                <a:solidFill>
                  <a:srgbClr val="FFFFFF"/>
                </a:solidFill>
              </a:rPr>
              <a:t>tblSecim ve tblKisiler tablomuz arasında da çoktan-çoğa ilişkimiz vardır.</a:t>
            </a:r>
            <a:endParaRPr lang="tr-TR" sz="2000">
              <a:solidFill>
                <a:srgbClr val="FFFFFF"/>
              </a:solidFill>
              <a:cs typeface="Calibri"/>
            </a:endParaRPr>
          </a:p>
          <a:p>
            <a:endParaRPr lang="tr-TR" sz="2000">
              <a:solidFill>
                <a:srgbClr val="FFFFFF"/>
              </a:solidFill>
            </a:endParaRPr>
          </a:p>
          <a:p>
            <a:endParaRPr lang="tr-TR" sz="2000">
              <a:solidFill>
                <a:srgbClr val="FFFFFF"/>
              </a:solidFill>
              <a:cs typeface="Calibri"/>
            </a:endParaRPr>
          </a:p>
          <a:p>
            <a:endParaRPr lang="tr-TR" sz="2000">
              <a:solidFill>
                <a:srgbClr val="FFFFFF"/>
              </a:solidFill>
            </a:endParaRPr>
          </a:p>
          <a:p>
            <a:endParaRPr lang="tr-TR" sz="2000">
              <a:solidFill>
                <a:srgbClr val="FFFFFF"/>
              </a:solidFill>
            </a:endParaRPr>
          </a:p>
          <a:p>
            <a:endParaRPr lang="tr-TR" sz="2000">
              <a:solidFill>
                <a:srgbClr val="FFFFFF"/>
              </a:solidFill>
            </a:endParaRPr>
          </a:p>
          <a:p>
            <a:endParaRPr lang="tr-TR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43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15FFE55-F868-4989-B83C-112DEEEE4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,Sans-Serif" panose="020B0604020202020204" pitchFamily="34" charset="0"/>
            </a:pPr>
            <a:r>
              <a:rPr lang="tr-TR" sz="2000">
                <a:solidFill>
                  <a:srgbClr val="FFFFFF"/>
                </a:solidFill>
                <a:ea typeface="+mn-lt"/>
                <a:cs typeface="+mn-lt"/>
              </a:rPr>
              <a:t>Veri bütünlüğü için 6 adet constraint kullandık.</a:t>
            </a:r>
            <a:endParaRPr lang="en-US" sz="2000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</a:pPr>
            <a:r>
              <a:rPr lang="tr-TR" sz="2000">
                <a:solidFill>
                  <a:srgbClr val="FFFFFF"/>
                </a:solidFill>
                <a:ea typeface="+mn-lt"/>
                <a:cs typeface="+mn-lt"/>
              </a:rPr>
              <a:t>İki adet rule (şifre en az 6 karakterli olmalı, şifre büyük harf ,küçük harf ve rakam içermelidir.</a:t>
            </a:r>
            <a:endParaRPr lang="en-US" sz="2000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</a:pPr>
            <a:r>
              <a:rPr lang="tr-TR" sz="2000">
                <a:solidFill>
                  <a:srgbClr val="FFFFFF"/>
                </a:solidFill>
                <a:ea typeface="+mn-lt"/>
                <a:cs typeface="+mn-lt"/>
              </a:rPr>
              <a:t>İki adet check constraint( seçim tarihi son seçim tarihinden küçük olmalıdır ve kayıt olan kullanıcının yaşı 18 den büyük olmalıdır.)</a:t>
            </a:r>
            <a:endParaRPr lang="en-US" sz="2000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</a:pPr>
            <a:r>
              <a:rPr lang="tr-TR" sz="2000">
                <a:solidFill>
                  <a:srgbClr val="FFFFFF"/>
                </a:solidFill>
                <a:ea typeface="+mn-lt"/>
                <a:cs typeface="+mn-lt"/>
              </a:rPr>
              <a:t>Bir adet default constraint (kayıt tarihi getdate olarak bugünün tarihini vermektedir.)</a:t>
            </a:r>
            <a:endParaRPr lang="en-US" sz="2000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</a:pPr>
            <a:r>
              <a:rPr lang="tr-TR" sz="2000">
                <a:solidFill>
                  <a:srgbClr val="FFFFFF"/>
                </a:solidFill>
                <a:ea typeface="+mn-lt"/>
                <a:cs typeface="+mn-lt"/>
              </a:rPr>
              <a:t>Bir adet unique constraint(Tc kimlik numarası) kullandık.</a:t>
            </a:r>
            <a:endParaRPr lang="tr-TR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374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8632FFA-D488-4A01-9D79-395121028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tr-TR" sz="2000">
                <a:solidFill>
                  <a:srgbClr val="FFFFFF"/>
                </a:solidFill>
              </a:rPr>
              <a:t>İki adet stored prosedure kullandık.İlki kişi bilgilerini doldurmak için diğeri ise adminin kişiye adaylık verdiğidir.</a:t>
            </a:r>
          </a:p>
          <a:p>
            <a:r>
              <a:rPr lang="tr-TR" sz="2000">
                <a:solidFill>
                  <a:srgbClr val="FFFFFF"/>
                </a:solidFill>
              </a:rPr>
              <a:t>İki adet fonksiyon kullandık. İlki kullanıcıdan Tc bilgisini alarak seçmen ad,soyad,doğum tarihi bilgilerini getirmektedir.Diğeri ise kullanıcıdan adayID yi alarak alınan oy bilgisini getiren fonksiyonumuzdur.</a:t>
            </a:r>
          </a:p>
          <a:p>
            <a:r>
              <a:rPr lang="tr-TR" sz="2000">
                <a:solidFill>
                  <a:srgbClr val="FFFFFF"/>
                </a:solidFill>
              </a:rPr>
              <a:t>Üç adet view oluşturduk.Bunlar kullanıcının verdiği başlangıç ve bitiş tarihine göre geçmiş seçimler,gelecek seçimler ve aktif seçimleri bize vermektedir.</a:t>
            </a:r>
          </a:p>
          <a:p>
            <a:r>
              <a:rPr lang="tr-TR" sz="2000">
                <a:solidFill>
                  <a:srgbClr val="FFFFFF"/>
                </a:solidFill>
              </a:rPr>
              <a:t>Bir adet trigger oluşturduk. Oluşturduğumuz trigger admin bir aday ekledikten sonra aday tablosunu listelemektedir.</a:t>
            </a:r>
          </a:p>
        </p:txBody>
      </p:sp>
    </p:spTree>
    <p:extLst>
      <p:ext uri="{BB962C8B-B14F-4D97-AF65-F5344CB8AC3E}">
        <p14:creationId xmlns:p14="http://schemas.microsoft.com/office/powerpoint/2010/main" val="1674889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5B19A0B-DECD-4462-BB4A-B60A7D45F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234" y="2073715"/>
            <a:ext cx="6935759" cy="29930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FRONT-END TANITIMI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1883640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5066757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76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DE3892C4-4307-4DB3-83C2-46C782170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0" y="1361"/>
            <a:ext cx="12192000" cy="6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97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Geniş ekran</PresentationFormat>
  <Slides>46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46</vt:i4>
      </vt:variant>
    </vt:vector>
  </HeadingPairs>
  <TitlesOfParts>
    <vt:vector size="47" baseType="lpstr">
      <vt:lpstr>Office Teması</vt:lpstr>
      <vt:lpstr>ELEKTRONİK SEÇİM MERKEZİ UYGULAMASI</vt:lpstr>
      <vt:lpstr>İÇİNDEKİLER</vt:lpstr>
      <vt:lpstr>HAZIRLAYANLAR</vt:lpstr>
      <vt:lpstr>VERİTABANI TANITIMI</vt:lpstr>
      <vt:lpstr>PowerPoint Sunusu</vt:lpstr>
      <vt:lpstr>PowerPoint Sunusu</vt:lpstr>
      <vt:lpstr>PowerPoint Sunusu</vt:lpstr>
      <vt:lpstr>FRONT-END TANITIMI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BACK-END TANITIMI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SOA – PYTHON TANITIMI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ELEKTRONİK SEÇİM MERKEZİ UYGULAMASI</dc:title>
  <dc:creator>hava gündoğan</dc:creator>
  <cp:revision>108</cp:revision>
  <dcterms:created xsi:type="dcterms:W3CDTF">2021-12-29T18:01:03Z</dcterms:created>
  <dcterms:modified xsi:type="dcterms:W3CDTF">2021-12-29T22:37:11Z</dcterms:modified>
</cp:coreProperties>
</file>